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59"/>
  </p:notesMasterIdLst>
  <p:handoutMasterIdLst>
    <p:handoutMasterId r:id="rId60"/>
  </p:handoutMasterIdLst>
  <p:sldIdLst>
    <p:sldId id="454" r:id="rId2"/>
    <p:sldId id="632" r:id="rId3"/>
    <p:sldId id="634" r:id="rId4"/>
    <p:sldId id="637" r:id="rId5"/>
    <p:sldId id="639" r:id="rId6"/>
    <p:sldId id="635" r:id="rId7"/>
    <p:sldId id="655" r:id="rId8"/>
    <p:sldId id="658" r:id="rId9"/>
    <p:sldId id="641" r:id="rId10"/>
    <p:sldId id="647" r:id="rId11"/>
    <p:sldId id="654" r:id="rId12"/>
    <p:sldId id="642" r:id="rId13"/>
    <p:sldId id="648" r:id="rId14"/>
    <p:sldId id="643" r:id="rId15"/>
    <p:sldId id="644" r:id="rId16"/>
    <p:sldId id="706" r:id="rId17"/>
    <p:sldId id="707" r:id="rId18"/>
    <p:sldId id="646" r:id="rId19"/>
    <p:sldId id="656" r:id="rId20"/>
    <p:sldId id="659" r:id="rId21"/>
    <p:sldId id="660" r:id="rId22"/>
    <p:sldId id="661" r:id="rId23"/>
    <p:sldId id="657" r:id="rId24"/>
    <p:sldId id="677" r:id="rId25"/>
    <p:sldId id="651" r:id="rId26"/>
    <p:sldId id="669" r:id="rId27"/>
    <p:sldId id="662" r:id="rId28"/>
    <p:sldId id="663" r:id="rId29"/>
    <p:sldId id="664" r:id="rId30"/>
    <p:sldId id="665" r:id="rId31"/>
    <p:sldId id="666" r:id="rId32"/>
    <p:sldId id="667" r:id="rId33"/>
    <p:sldId id="668" r:id="rId34"/>
    <p:sldId id="670" r:id="rId35"/>
    <p:sldId id="671" r:id="rId36"/>
    <p:sldId id="672" r:id="rId37"/>
    <p:sldId id="674" r:id="rId38"/>
    <p:sldId id="675" r:id="rId39"/>
    <p:sldId id="685" r:id="rId40"/>
    <p:sldId id="681" r:id="rId41"/>
    <p:sldId id="682" r:id="rId42"/>
    <p:sldId id="683" r:id="rId43"/>
    <p:sldId id="688" r:id="rId44"/>
    <p:sldId id="686" r:id="rId45"/>
    <p:sldId id="687" r:id="rId46"/>
    <p:sldId id="689" r:id="rId47"/>
    <p:sldId id="690" r:id="rId48"/>
    <p:sldId id="697" r:id="rId49"/>
    <p:sldId id="693" r:id="rId50"/>
    <p:sldId id="702" r:id="rId51"/>
    <p:sldId id="691" r:id="rId52"/>
    <p:sldId id="714" r:id="rId53"/>
    <p:sldId id="708" r:id="rId54"/>
    <p:sldId id="709" r:id="rId55"/>
    <p:sldId id="710" r:id="rId56"/>
    <p:sldId id="711" r:id="rId57"/>
    <p:sldId id="712" r:id="rId58"/>
  </p:sldIdLst>
  <p:sldSz cx="9144000" cy="6858000" type="screen4x3"/>
  <p:notesSz cx="6761163" cy="9942513"/>
  <p:defaultTextStyle>
    <a:defPPr>
      <a:defRPr lang="zh-TW"/>
    </a:defPPr>
    <a:lvl1pPr algn="l" rtl="0" fontAlgn="base">
      <a:spcBef>
        <a:spcPct val="5000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rgbClr val="000000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rgbClr val="000000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rgbClr val="000000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rgbClr val="000000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79FD6B"/>
    <a:srgbClr val="0066FF"/>
    <a:srgbClr val="FD240D"/>
    <a:srgbClr val="6666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4590" autoAdjust="0"/>
  </p:normalViewPr>
  <p:slideViewPr>
    <p:cSldViewPr>
      <p:cViewPr varScale="1">
        <p:scale>
          <a:sx n="66" d="100"/>
          <a:sy n="66" d="100"/>
        </p:scale>
        <p:origin x="126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12" y="-8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154B2F-1F52-496D-8D2F-FD9737A16A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619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7713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21225"/>
            <a:ext cx="5405437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004F44-D4B5-4F41-9B42-5679F20003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57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23850" y="6524625"/>
            <a:ext cx="3482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rgbClr val="FF0000"/>
                </a:solidFill>
                <a:latin typeface="+mn-lt"/>
                <a:ea typeface="+mn-ea"/>
              </a:rPr>
              <a:t>ELE4003</a:t>
            </a:r>
            <a:endParaRPr kumimoji="0" lang="zh-TW" alt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7956550" y="6543675"/>
            <a:ext cx="8191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A55232-8484-4FA1-A299-CFE4AD7BC9D0}" type="slidenum">
              <a:rPr lang="zh-TW" altLang="en-US" sz="1200">
                <a:solidFill>
                  <a:srgbClr val="FF00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altLang="zh-TW" sz="1200" dirty="0" smtClean="0">
                <a:solidFill>
                  <a:srgbClr val="FF0000"/>
                </a:solidFill>
                <a:latin typeface="+mn-lt"/>
              </a:rPr>
              <a:t>/59</a:t>
            </a:r>
            <a:endParaRPr kumimoji="0" lang="zh-TW" alt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190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404880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792554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 userDrawn="1"/>
        </p:nvSpPr>
        <p:spPr>
          <a:xfrm>
            <a:off x="323850" y="6524625"/>
            <a:ext cx="3482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rgbClr val="FF0000"/>
                </a:solidFill>
                <a:latin typeface="+mn-lt"/>
                <a:ea typeface="+mn-ea"/>
              </a:rPr>
              <a:t>ELE4003</a:t>
            </a:r>
            <a:endParaRPr kumimoji="0" lang="zh-TW" alt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7956550" y="6543675"/>
            <a:ext cx="8191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E94085-969D-4B83-82FF-8E4D258A8411}" type="slidenum">
              <a:rPr lang="zh-TW" altLang="en-US" sz="1200">
                <a:solidFill>
                  <a:srgbClr val="FF00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altLang="zh-TW" sz="1200" dirty="0" smtClean="0">
                <a:solidFill>
                  <a:srgbClr val="FF0000"/>
                </a:solidFill>
                <a:latin typeface="+mn-lt"/>
              </a:rPr>
              <a:t>/59</a:t>
            </a:r>
            <a:endParaRPr kumimoji="0" lang="zh-TW" alt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4472" y="333375"/>
            <a:ext cx="8456000" cy="73977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內容版面配置區 4"/>
          <p:cNvSpPr>
            <a:spLocks noGrp="1"/>
          </p:cNvSpPr>
          <p:nvPr>
            <p:ph sz="quarter" idx="12"/>
          </p:nvPr>
        </p:nvSpPr>
        <p:spPr>
          <a:xfrm>
            <a:off x="346376" y="1268760"/>
            <a:ext cx="8424936" cy="5040560"/>
          </a:xfrm>
        </p:spPr>
        <p:txBody>
          <a:bodyPr/>
          <a:lstStyle>
            <a:lvl1pPr algn="just">
              <a:defRPr sz="3200">
                <a:solidFill>
                  <a:srgbClr val="000000"/>
                </a:solidFill>
              </a:defRPr>
            </a:lvl1pPr>
            <a:lvl2pPr algn="just">
              <a:buFont typeface="Arial" pitchFamily="34" charset="0"/>
              <a:buChar char="–"/>
              <a:defRPr sz="2800">
                <a:solidFill>
                  <a:srgbClr val="0070C0"/>
                </a:solidFill>
              </a:defRPr>
            </a:lvl2pPr>
            <a:lvl3pPr algn="just">
              <a:defRPr sz="2400">
                <a:solidFill>
                  <a:srgbClr val="00B050"/>
                </a:solidFill>
              </a:defRPr>
            </a:lvl3pPr>
            <a:lvl4pPr algn="just">
              <a:defRPr sz="2000">
                <a:solidFill>
                  <a:srgbClr val="C00000"/>
                </a:solidFill>
              </a:defRPr>
            </a:lvl4pPr>
            <a:lvl5pPr algn="just">
              <a:defRPr sz="2000">
                <a:solidFill>
                  <a:srgbClr val="7030A0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 userDrawn="1"/>
        </p:nvSpPr>
        <p:spPr>
          <a:xfrm>
            <a:off x="323850" y="6524625"/>
            <a:ext cx="3482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rgbClr val="FF0000"/>
                </a:solidFill>
                <a:latin typeface="+mn-lt"/>
                <a:ea typeface="+mn-ea"/>
              </a:rPr>
              <a:t>ELE4003</a:t>
            </a:r>
            <a:endParaRPr kumimoji="0" lang="zh-TW" alt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7956550" y="6543675"/>
            <a:ext cx="8191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A55232-8484-4FA1-A299-CFE4AD7BC9D0}" type="slidenum">
              <a:rPr lang="zh-TW" altLang="en-US" sz="1200">
                <a:solidFill>
                  <a:srgbClr val="FF00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altLang="zh-TW" sz="1200" dirty="0" smtClean="0">
                <a:solidFill>
                  <a:srgbClr val="FF0000"/>
                </a:solidFill>
                <a:latin typeface="+mn-lt"/>
              </a:rPr>
              <a:t>/59</a:t>
            </a:r>
            <a:endParaRPr kumimoji="0" lang="zh-TW" alt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42578" y="528985"/>
            <a:ext cx="8456000" cy="73977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內容版面配置區 4"/>
          <p:cNvSpPr>
            <a:spLocks noGrp="1"/>
          </p:cNvSpPr>
          <p:nvPr>
            <p:ph sz="quarter" idx="12"/>
          </p:nvPr>
        </p:nvSpPr>
        <p:spPr>
          <a:xfrm>
            <a:off x="346376" y="1268760"/>
            <a:ext cx="8424936" cy="5040560"/>
          </a:xfrm>
        </p:spPr>
        <p:txBody>
          <a:bodyPr/>
          <a:lstStyle>
            <a:lvl1pPr algn="just">
              <a:defRPr sz="3200">
                <a:solidFill>
                  <a:srgbClr val="000000"/>
                </a:solidFill>
              </a:defRPr>
            </a:lvl1pPr>
            <a:lvl2pPr algn="just">
              <a:buFont typeface="Arial" pitchFamily="34" charset="0"/>
              <a:buChar char="–"/>
              <a:defRPr sz="2800">
                <a:solidFill>
                  <a:srgbClr val="0070C0"/>
                </a:solidFill>
              </a:defRPr>
            </a:lvl2pPr>
            <a:lvl3pPr algn="just">
              <a:defRPr sz="2400">
                <a:solidFill>
                  <a:srgbClr val="00B050"/>
                </a:solidFill>
              </a:defRPr>
            </a:lvl3pPr>
            <a:lvl4pPr algn="just">
              <a:defRPr sz="2000">
                <a:solidFill>
                  <a:srgbClr val="C00000"/>
                </a:solidFill>
              </a:defRPr>
            </a:lvl4pPr>
            <a:lvl5pPr algn="just">
              <a:defRPr sz="2000">
                <a:solidFill>
                  <a:srgbClr val="7030A0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23850" y="6524625"/>
            <a:ext cx="3482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rgbClr val="FF0000"/>
                </a:solidFill>
                <a:latin typeface="+mn-lt"/>
                <a:ea typeface="+mn-ea"/>
              </a:rPr>
              <a:t>ELE4003</a:t>
            </a:r>
            <a:endParaRPr kumimoji="0" lang="zh-TW" alt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7956550" y="6543675"/>
            <a:ext cx="8191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E94085-969D-4B83-82FF-8E4D258A8411}" type="slidenum">
              <a:rPr lang="zh-TW" altLang="en-US" sz="1200">
                <a:solidFill>
                  <a:srgbClr val="FF00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altLang="zh-TW" sz="1200" dirty="0" smtClean="0">
                <a:solidFill>
                  <a:srgbClr val="FF0000"/>
                </a:solidFill>
                <a:latin typeface="+mn-lt"/>
              </a:rPr>
              <a:t>/59</a:t>
            </a:r>
            <a:endParaRPr kumimoji="0" lang="zh-TW" alt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447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399118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443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597232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550070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106171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578450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318451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936DB-52E4-47EE-B24F-12DD3F05733F}" type="datetimeFigureOut">
              <a:rPr lang="zh-HK" altLang="en-US" smtClean="0"/>
              <a:t>16/10/2019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28C2B-0565-4DFB-A66D-EFB7BB63AD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872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780" r:id="rId12"/>
    <p:sldLayoutId id="2147483781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7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1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ELE4909 Traction and Drives</a:t>
            </a:r>
            <a:endParaRPr lang="zh-TW" altLang="en-US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24863" cy="11524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4000" dirty="0" smtClean="0"/>
              <a:t>Motor Control Circuits</a:t>
            </a:r>
            <a:endParaRPr lang="zh-TW" alt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HK" dirty="0"/>
              <a:t>Magnetic </a:t>
            </a:r>
            <a:r>
              <a:rPr lang="en-US" altLang="zh-HK" dirty="0" smtClean="0"/>
              <a:t>Contactor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Parts of magnetic contactor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42" name="Picture 2" descr="C:\Users\Lenovo's User\Documents\01 NCC VEE3351 TLP\photos\Component photos\contactor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0240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C:\Users\Lenovo's User\Documents\01 NCC VEE3351 TLP\photos\Component photos\Control 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29272"/>
            <a:ext cx="2815861" cy="2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2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Magnetic Contactor</a:t>
            </a:r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>
          <a:xfrm>
            <a:off x="346075" y="1268413"/>
            <a:ext cx="8330381" cy="1008459"/>
          </a:xfrm>
        </p:spPr>
        <p:txBody>
          <a:bodyPr/>
          <a:lstStyle/>
          <a:p>
            <a:r>
              <a:rPr lang="en-US" altLang="zh-HK" dirty="0"/>
              <a:t>Magnetic </a:t>
            </a:r>
            <a:r>
              <a:rPr lang="en-US" altLang="zh-HK" dirty="0" smtClean="0"/>
              <a:t>contactor c/w thermal </a:t>
            </a:r>
            <a:r>
              <a:rPr lang="en-US" altLang="zh-HK" dirty="0"/>
              <a:t>overload relay</a:t>
            </a:r>
          </a:p>
          <a:p>
            <a:endParaRPr lang="en-US" altLang="zh-HK" dirty="0" smtClean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" name="Picture 1" descr="http://i.ebayimg.com/t/Mitsubishi-S-N21-TH-N20-Magnetic-Contactor-with-Relay-/02/!Bsr9kJwEWk~$(KGrHqEOKiEEvNzIQS99BL438COtEw~~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58" y="2420889"/>
            <a:ext cx="478010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1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Thermal </a:t>
            </a:r>
            <a:r>
              <a:rPr lang="en-US" altLang="zh-HK" dirty="0" smtClean="0"/>
              <a:t>Overload </a:t>
            </a:r>
            <a:r>
              <a:rPr lang="en-US" altLang="zh-HK" dirty="0"/>
              <a:t>R</a:t>
            </a:r>
            <a:r>
              <a:rPr lang="en-US" altLang="zh-HK" dirty="0" smtClean="0"/>
              <a:t>elay</a:t>
            </a:r>
            <a:endParaRPr lang="en-US" altLang="zh-HK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Heat element, rated current capacity from 2A to 200A</a:t>
            </a:r>
          </a:p>
          <a:p>
            <a:r>
              <a:rPr lang="en-US" altLang="zh-HK" dirty="0" smtClean="0"/>
              <a:t>Auxiliary contact, 5A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148" name="Picture 4" descr="Control 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92827"/>
            <a:ext cx="3910770" cy="293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54068"/>
              </p:ext>
            </p:extLst>
          </p:nvPr>
        </p:nvGraphicFramePr>
        <p:xfrm>
          <a:off x="5004048" y="3504550"/>
          <a:ext cx="3312368" cy="287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Visio" r:id="rId4" imgW="1678714" imgH="1457136" progId="Visio.Drawing.11">
                  <p:embed/>
                </p:oleObj>
              </mc:Choice>
              <mc:Fallback>
                <p:oleObj name="Visio" r:id="rId4" imgW="1678714" imgH="145713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3504550"/>
                        <a:ext cx="3312368" cy="2876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55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HK" dirty="0"/>
              <a:t>Thermal Overload Relay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Picture shows the inside parts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1266" name="Picture 2" descr="C:\Users\Lenovo's User\Documents\01 NCC VEE3351 TLP\photos\Component photos\OL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31" y="2204864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2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Auxiliary </a:t>
            </a:r>
            <a:r>
              <a:rPr lang="en-US" altLang="zh-HK" dirty="0" smtClean="0"/>
              <a:t>Relay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170" name="Picture 2" descr="Omron re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2527869" cy="194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14-pin relay so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1" y="4688681"/>
            <a:ext cx="1777034" cy="115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93" y="2780928"/>
            <a:ext cx="3441876" cy="231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2421"/>
            <a:ext cx="3198131" cy="242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55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Delay Timer Relay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170" name="Picture 2" descr="A3H-2 ti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84" y="2428674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8-pin socke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68510"/>
            <a:ext cx="1651132" cy="12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7198"/>
              </p:ext>
            </p:extLst>
          </p:nvPr>
        </p:nvGraphicFramePr>
        <p:xfrm>
          <a:off x="4427984" y="1628800"/>
          <a:ext cx="3904215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Visio" r:id="rId5" imgW="3140890" imgH="3244536" progId="Visio.Drawing.11">
                  <p:embed/>
                </p:oleObj>
              </mc:Choice>
              <mc:Fallback>
                <p:oleObj name="Visio" r:id="rId5" imgW="3140890" imgH="324453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1628800"/>
                        <a:ext cx="3904215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55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On-delay Timer Relay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570649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2232248" cy="275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61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On-delay Timer Relay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68544"/>
              </p:ext>
            </p:extLst>
          </p:nvPr>
        </p:nvGraphicFramePr>
        <p:xfrm>
          <a:off x="467544" y="3140968"/>
          <a:ext cx="4185550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Visio" r:id="rId3" imgW="3331712" imgH="2579904" progId="Visio.Drawing.11">
                  <p:embed/>
                </p:oleObj>
              </mc:Choice>
              <mc:Fallback>
                <p:oleObj name="Visio" r:id="rId3" imgW="3331712" imgH="257990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3140968"/>
                        <a:ext cx="4185550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單箭頭接點 4"/>
          <p:cNvCxnSpPr/>
          <p:nvPr/>
        </p:nvCxnSpPr>
        <p:spPr bwMode="auto">
          <a:xfrm flipH="1" flipV="1">
            <a:off x="4572000" y="1772816"/>
            <a:ext cx="648072" cy="151216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959511"/>
              </p:ext>
            </p:extLst>
          </p:nvPr>
        </p:nvGraphicFramePr>
        <p:xfrm>
          <a:off x="4605260" y="1124744"/>
          <a:ext cx="3999188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Visio" r:id="rId5" imgW="3231006" imgH="3082536" progId="Visio.Drawing.11">
                  <p:embed/>
                </p:oleObj>
              </mc:Choice>
              <mc:Fallback>
                <p:oleObj name="Visio" r:id="rId5" imgW="3231006" imgH="308253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5260" y="1124744"/>
                        <a:ext cx="3999188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08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Off-delay Timer Relay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39822"/>
              </p:ext>
            </p:extLst>
          </p:nvPr>
        </p:nvGraphicFramePr>
        <p:xfrm>
          <a:off x="3169384" y="1268760"/>
          <a:ext cx="5507072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Visio" r:id="rId3" imgW="3628642" imgH="3268512" progId="Visio.Drawing.11">
                  <p:embed/>
                </p:oleObj>
              </mc:Choice>
              <mc:Fallback>
                <p:oleObj name="Visio" r:id="rId3" imgW="3628642" imgH="32685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9384" y="1268760"/>
                        <a:ext cx="5507072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4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03976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52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Control Switch and Indication</a:t>
            </a:r>
            <a:endParaRPr lang="en-US" altLang="zh-HK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>
          <a:xfrm>
            <a:off x="346075" y="1268413"/>
            <a:ext cx="4297933" cy="5040312"/>
          </a:xfrm>
        </p:spPr>
        <p:txBody>
          <a:bodyPr/>
          <a:lstStyle/>
          <a:p>
            <a:r>
              <a:rPr lang="en-US" altLang="zh-HK" dirty="0" smtClean="0"/>
              <a:t>Push </a:t>
            </a:r>
            <a:r>
              <a:rPr lang="en-US" altLang="zh-HK" dirty="0"/>
              <a:t>Button </a:t>
            </a:r>
            <a:r>
              <a:rPr lang="en-US" altLang="zh-HK" dirty="0" smtClean="0"/>
              <a:t>Switch</a:t>
            </a:r>
          </a:p>
          <a:p>
            <a:r>
              <a:rPr lang="en-US" altLang="zh-HK" dirty="0"/>
              <a:t>Selector s</a:t>
            </a:r>
            <a:r>
              <a:rPr lang="en-US" altLang="zh-HK" dirty="0" smtClean="0"/>
              <a:t>witch</a:t>
            </a:r>
          </a:p>
          <a:p>
            <a:r>
              <a:rPr lang="en-US" altLang="zh-HK" dirty="0"/>
              <a:t>Indication </a:t>
            </a:r>
            <a:r>
              <a:rPr lang="en-US" altLang="zh-HK" dirty="0" smtClean="0"/>
              <a:t>lamp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9" name="Picture 6" descr="101177_(eCat_Standar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110005_(eCat_Standar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62440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107762_(eCat_Standard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87" y="3690361"/>
            <a:ext cx="2069565" cy="206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http://www.oilybits.com/images/uploads/ELECTRICAL_CONTROL,_STOP_SWIT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35" y="1505261"/>
            <a:ext cx="2063429" cy="199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1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Motor Control Circuits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 smtClean="0"/>
              <a:t>Identify and application of electrical components</a:t>
            </a:r>
          </a:p>
          <a:p>
            <a:r>
              <a:rPr lang="en-US" altLang="zh-HK" sz="2800" dirty="0" smtClean="0"/>
              <a:t>Recognize terminology and symbols of control wiring diagram</a:t>
            </a:r>
          </a:p>
          <a:p>
            <a:r>
              <a:rPr lang="en-US" altLang="zh-HK" sz="2800" dirty="0" smtClean="0"/>
              <a:t>Select </a:t>
            </a:r>
            <a:r>
              <a:rPr lang="en-US" altLang="zh-HK" sz="2800" dirty="0"/>
              <a:t>suitable electrical components </a:t>
            </a:r>
            <a:r>
              <a:rPr lang="en-US" altLang="zh-HK" sz="2800"/>
              <a:t>for </a:t>
            </a:r>
            <a:r>
              <a:rPr lang="en-US" altLang="zh-HK" sz="2800" smtClean="0"/>
              <a:t>installing motor </a:t>
            </a:r>
            <a:r>
              <a:rPr lang="en-US" altLang="zh-HK" sz="2800" dirty="0"/>
              <a:t>control </a:t>
            </a:r>
            <a:r>
              <a:rPr lang="en-US" altLang="zh-HK" sz="2800" dirty="0" smtClean="0"/>
              <a:t>circuits</a:t>
            </a:r>
          </a:p>
          <a:p>
            <a:r>
              <a:rPr lang="en-US" altLang="zh-HK" sz="2800" dirty="0"/>
              <a:t>A</a:t>
            </a:r>
            <a:r>
              <a:rPr lang="en-US" altLang="zh-HK" sz="2800" dirty="0" smtClean="0"/>
              <a:t>pply </a:t>
            </a:r>
            <a:r>
              <a:rPr lang="en-US" altLang="zh-HK" sz="2800" dirty="0"/>
              <a:t>the wiring </a:t>
            </a:r>
            <a:r>
              <a:rPr lang="en-US" altLang="zh-HK" sz="2800" dirty="0" smtClean="0"/>
              <a:t>technique to Install motor </a:t>
            </a:r>
            <a:r>
              <a:rPr lang="en-US" altLang="zh-HK" sz="2800" dirty="0"/>
              <a:t>control </a:t>
            </a:r>
            <a:r>
              <a:rPr lang="en-US" altLang="zh-HK" sz="2800" dirty="0" smtClean="0"/>
              <a:t>circuits</a:t>
            </a:r>
          </a:p>
          <a:p>
            <a:r>
              <a:rPr lang="en-US" altLang="zh-HK" sz="2800" dirty="0" smtClean="0"/>
              <a:t>Apply </a:t>
            </a:r>
            <a:r>
              <a:rPr lang="en-US" altLang="zh-HK" sz="2800" dirty="0"/>
              <a:t>the technique for the testing and fault finding of motor control </a:t>
            </a:r>
            <a:r>
              <a:rPr lang="en-US" altLang="zh-HK" sz="2800" dirty="0" smtClean="0"/>
              <a:t>circuit</a:t>
            </a:r>
            <a:r>
              <a:rPr lang="en-US" altLang="zh-HK" sz="2800" dirty="0"/>
              <a:t>s</a:t>
            </a:r>
            <a:endParaRPr lang="en-US" altLang="zh-HK" sz="2800" dirty="0" smtClean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Push Button Switch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" name="Picture 5" descr="110005_(eCat_Standar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565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7742"/>
              </p:ext>
            </p:extLst>
          </p:nvPr>
        </p:nvGraphicFramePr>
        <p:xfrm>
          <a:off x="683568" y="3196741"/>
          <a:ext cx="7646574" cy="275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Visio" r:id="rId4" imgW="4291224" imgH="1545048" progId="Visio.Drawing.11">
                  <p:embed/>
                </p:oleObj>
              </mc:Choice>
              <mc:Fallback>
                <p:oleObj name="Visio" r:id="rId4" imgW="4291224" imgH="154504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3196741"/>
                        <a:ext cx="7646574" cy="2752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4" descr="C:\Users\Lenovo's User\Documents\01 NCC VEE3351 TLP\Web capture\110004_(eCat_Standard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77849"/>
            <a:ext cx="1747095" cy="17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1" name="Picture 41" descr="http://www.oilybits.com/images/uploads/ELECTRICAL_CONTROL,_STOP_SWITC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44" y="1288032"/>
            <a:ext cx="1742980" cy="1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1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Selector switch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1" name="Picture 7" descr="107762_(eCat_Standar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91" y="1196752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730023"/>
              </p:ext>
            </p:extLst>
          </p:nvPr>
        </p:nvGraphicFramePr>
        <p:xfrm>
          <a:off x="1187624" y="2852936"/>
          <a:ext cx="7128792" cy="348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Visio" r:id="rId4" imgW="2977946" imgH="1453680" progId="Visio.Drawing.11">
                  <p:embed/>
                </p:oleObj>
              </mc:Choice>
              <mc:Fallback>
                <p:oleObj name="Visio" r:id="rId4" imgW="2977946" imgH="14536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852936"/>
                        <a:ext cx="7128792" cy="3480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29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Indication lamp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9" name="Picture 6" descr="101177_(eCat_Standar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3" y="1614601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94118"/>
              </p:ext>
            </p:extLst>
          </p:nvPr>
        </p:nvGraphicFramePr>
        <p:xfrm>
          <a:off x="6732240" y="1844825"/>
          <a:ext cx="979237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Visio" r:id="rId4" imgW="271646" imgH="938088" progId="Visio.Drawing.11">
                  <p:embed/>
                </p:oleObj>
              </mc:Choice>
              <mc:Fallback>
                <p:oleObj name="Visio" r:id="rId4" imgW="271646" imgH="9380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2240" y="1844825"/>
                        <a:ext cx="979237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3" descr="C:\Users\Lenovo's User\Documents\01 NCC VEE3351 TLP\Web capture\110026_(eCat_Standard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Lenovo's User\Documents\01 NCC VEE3351 TLP\Web capture\110027_(eCat_Standard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2" y="3573016"/>
            <a:ext cx="1925825" cy="19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Lenovo's User\Documents\01 NCC VEE3351 TLP\Web capture\110028_(eCat_Standard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3" y="3520143"/>
            <a:ext cx="1978698" cy="19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0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HK" dirty="0" smtClean="0"/>
              <a:t>Sensors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>
          <a:xfrm>
            <a:off x="346075" y="1268413"/>
            <a:ext cx="3865885" cy="4866288"/>
          </a:xfrm>
        </p:spPr>
        <p:txBody>
          <a:bodyPr/>
          <a:lstStyle/>
          <a:p>
            <a:r>
              <a:rPr lang="en-US" altLang="zh-HK" dirty="0" smtClean="0"/>
              <a:t>Pressure switch</a:t>
            </a:r>
          </a:p>
          <a:p>
            <a:r>
              <a:rPr lang="en-US" altLang="zh-HK" dirty="0" smtClean="0"/>
              <a:t>Level flow sensor and switch</a:t>
            </a:r>
          </a:p>
          <a:p>
            <a:r>
              <a:rPr lang="en-US" altLang="zh-HK" dirty="0" smtClean="0"/>
              <a:t>Limit switch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" name="Picture 2" descr="http://www.postbuysale.com/Imgpost/103930_pic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53" y="1268760"/>
            <a:ext cx="188502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ttp://ts1.mm.bing.net/th?id=H.4531994649495332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61" y="3990228"/>
            <a:ext cx="3151541" cy="21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salecnc.com/images2/accessories/LimitSwit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67" y="4676420"/>
            <a:ext cx="1440832" cy="13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ttp://ts1.mm.bing.net/th?id=H.4737616160294692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02" y="3135053"/>
            <a:ext cx="157953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trumen.in/images/lws-conductivity-level-sensor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36" y="3105835"/>
            <a:ext cx="110488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9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Control Wiring Diagram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>
          <a:xfrm>
            <a:off x="346075" y="2420541"/>
            <a:ext cx="8424863" cy="266464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HK" sz="3600" dirty="0" smtClean="0"/>
              <a:t>Components’ Terminology</a:t>
            </a:r>
          </a:p>
          <a:p>
            <a:pPr marL="0" indent="0" algn="ctr">
              <a:buNone/>
            </a:pPr>
            <a:r>
              <a:rPr lang="en-US" altLang="zh-HK" sz="3600" dirty="0"/>
              <a:t>a</a:t>
            </a:r>
            <a:r>
              <a:rPr lang="en-US" altLang="zh-HK" sz="3600" dirty="0" smtClean="0"/>
              <a:t>nd</a:t>
            </a:r>
          </a:p>
          <a:p>
            <a:pPr marL="0" indent="0" algn="ctr">
              <a:buNone/>
            </a:pPr>
            <a:r>
              <a:rPr lang="en-US" altLang="zh-HK" sz="3600" dirty="0"/>
              <a:t>S</a:t>
            </a:r>
            <a:r>
              <a:rPr lang="en-US" altLang="zh-HK" sz="3600" dirty="0" smtClean="0"/>
              <a:t>ymbols</a:t>
            </a:r>
            <a:endParaRPr lang="en-US" altLang="zh-HK" sz="3600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42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Symbols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3"/>
          <p:cNvSpPr>
            <a:spLocks/>
          </p:cNvSpPr>
          <p:nvPr/>
        </p:nvSpPr>
        <p:spPr bwMode="auto">
          <a:xfrm>
            <a:off x="-3541737" y="-316433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SzPct val="70000"/>
            </a:pPr>
            <a:endParaRPr lang="en-US" altLang="zh-TW" sz="320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94649"/>
              </p:ext>
            </p:extLst>
          </p:nvPr>
        </p:nvGraphicFramePr>
        <p:xfrm>
          <a:off x="971600" y="1268760"/>
          <a:ext cx="7272337" cy="4884738"/>
        </p:xfrm>
        <a:graphic>
          <a:graphicData uri="http://schemas.openxmlformats.org/drawingml/2006/table">
            <a:tbl>
              <a:tblPr/>
              <a:tblGrid>
                <a:gridCol w="1817687"/>
                <a:gridCol w="1819275"/>
                <a:gridCol w="1817688"/>
                <a:gridCol w="1817687"/>
              </a:tblGrid>
              <a:tr h="49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Type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Device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Symbol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Circuit breaker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MCB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MCCB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MCB /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MCCB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Switch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(Isolator)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3-pole 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QS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Fuse-switch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3-pole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Fuse-switch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QF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83900"/>
              </p:ext>
            </p:extLst>
          </p:nvPr>
        </p:nvGraphicFramePr>
        <p:xfrm>
          <a:off x="4865935" y="1844824"/>
          <a:ext cx="134937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1" name="Visio" r:id="rId3" imgW="505782" imgH="586836" progId="Visio.Drawing.11">
                  <p:embed/>
                </p:oleObj>
              </mc:Choice>
              <mc:Fallback>
                <p:oleObj name="Visio" r:id="rId3" imgW="505782" imgH="5868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935" y="1844824"/>
                        <a:ext cx="1349375" cy="1290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989982"/>
              </p:ext>
            </p:extLst>
          </p:nvPr>
        </p:nvGraphicFramePr>
        <p:xfrm>
          <a:off x="4767535" y="3284984"/>
          <a:ext cx="155416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2" name="Visio" r:id="rId5" imgW="710040" imgH="586836" progId="Visio.Drawing.11">
                  <p:embed/>
                </p:oleObj>
              </mc:Choice>
              <mc:Fallback>
                <p:oleObj name="Visio" r:id="rId5" imgW="710040" imgH="5868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535" y="3284984"/>
                        <a:ext cx="1554162" cy="1284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2990"/>
              </p:ext>
            </p:extLst>
          </p:nvPr>
        </p:nvGraphicFramePr>
        <p:xfrm>
          <a:off x="4756422" y="4729013"/>
          <a:ext cx="157638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3" name="Visio" r:id="rId7" imgW="721118" imgH="586836" progId="Visio.Drawing.11">
                  <p:embed/>
                </p:oleObj>
              </mc:Choice>
              <mc:Fallback>
                <p:oleObj name="Visio" r:id="rId7" imgW="721118" imgH="5868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422" y="4729013"/>
                        <a:ext cx="1576387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52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Symbols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3"/>
          <p:cNvSpPr>
            <a:spLocks/>
          </p:cNvSpPr>
          <p:nvPr/>
        </p:nvSpPr>
        <p:spPr bwMode="auto">
          <a:xfrm>
            <a:off x="-3541737" y="-316433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SzPct val="70000"/>
            </a:pPr>
            <a:endParaRPr lang="en-US" altLang="zh-TW" sz="320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36556"/>
              </p:ext>
            </p:extLst>
          </p:nvPr>
        </p:nvGraphicFramePr>
        <p:xfrm>
          <a:off x="971600" y="1268760"/>
          <a:ext cx="7272337" cy="4884738"/>
        </p:xfrm>
        <a:graphic>
          <a:graphicData uri="http://schemas.openxmlformats.org/drawingml/2006/table">
            <a:tbl>
              <a:tblPr/>
              <a:tblGrid>
                <a:gridCol w="1817687"/>
                <a:gridCol w="1819275"/>
                <a:gridCol w="1817688"/>
                <a:gridCol w="1817687"/>
              </a:tblGrid>
              <a:tr h="49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Type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Device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Symbol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Fuse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Fuse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FU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Link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Neutral link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NK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Contactor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Coil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KM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5508625" y="1903413"/>
          <a:ext cx="187325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9" name="Visio" r:id="rId3" imgW="82946" imgH="601142" progId="Visio.Drawing.11">
                  <p:embed/>
                </p:oleObj>
              </mc:Choice>
              <mc:Fallback>
                <p:oleObj name="Visio" r:id="rId3" imgW="82946" imgH="60114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03413"/>
                        <a:ext cx="187325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508625" y="3252788"/>
          <a:ext cx="18732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0" name="Visio" r:id="rId5" imgW="82946" imgH="606001" progId="Visio.Drawing.11">
                  <p:embed/>
                </p:oleObj>
              </mc:Choice>
              <mc:Fallback>
                <p:oleObj name="Visio" r:id="rId5" imgW="82946" imgH="606001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252788"/>
                        <a:ext cx="187325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192713" y="4764088"/>
          <a:ext cx="89217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1" name="Visio" r:id="rId7" imgW="406895" imgH="604921" progId="Visio.Drawing.11">
                  <p:embed/>
                </p:oleObj>
              </mc:Choice>
              <mc:Fallback>
                <p:oleObj name="Visio" r:id="rId7" imgW="406895" imgH="604921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4764088"/>
                        <a:ext cx="892175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79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Symbols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3"/>
          <p:cNvSpPr>
            <a:spLocks/>
          </p:cNvSpPr>
          <p:nvPr/>
        </p:nvSpPr>
        <p:spPr bwMode="auto">
          <a:xfrm>
            <a:off x="-3541737" y="-316433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SzPct val="70000"/>
            </a:pPr>
            <a:endParaRPr lang="en-US" altLang="zh-TW" sz="320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188397"/>
              </p:ext>
            </p:extLst>
          </p:nvPr>
        </p:nvGraphicFramePr>
        <p:xfrm>
          <a:off x="971600" y="1268760"/>
          <a:ext cx="7272337" cy="4884738"/>
        </p:xfrm>
        <a:graphic>
          <a:graphicData uri="http://schemas.openxmlformats.org/drawingml/2006/table">
            <a:tbl>
              <a:tblPr/>
              <a:tblGrid>
                <a:gridCol w="1817687"/>
                <a:gridCol w="1819275"/>
                <a:gridCol w="1817688"/>
                <a:gridCol w="1817687"/>
              </a:tblGrid>
              <a:tr h="49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Type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Device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Symbol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Contactor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Main contact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KM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Contactor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Auxiliary contact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(normal open)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KM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Contactor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Auxiliary contact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(normal close)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KM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5076825" y="1844675"/>
          <a:ext cx="11620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4" name="Visio" r:id="rId3" imgW="531179" imgH="586836" progId="Visio.Drawing.11">
                  <p:embed/>
                </p:oleObj>
              </mc:Choice>
              <mc:Fallback>
                <p:oleObj name="Visio" r:id="rId3" imgW="531179" imgH="58683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844675"/>
                        <a:ext cx="116205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435600" y="3284538"/>
          <a:ext cx="392113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5" name="Visio" r:id="rId5" imgW="180752" imgH="586836" progId="Visio.Drawing.11">
                  <p:embed/>
                </p:oleObj>
              </mc:Choice>
              <mc:Fallback>
                <p:oleObj name="Visio" r:id="rId5" imgW="180752" imgH="586836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284538"/>
                        <a:ext cx="392113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435600" y="4724400"/>
          <a:ext cx="3524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6" name="Visio" r:id="rId7" imgW="162110" imgH="586836" progId="Visio.Drawing.11">
                  <p:embed/>
                </p:oleObj>
              </mc:Choice>
              <mc:Fallback>
                <p:oleObj name="Visio" r:id="rId7" imgW="162110" imgH="586836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724400"/>
                        <a:ext cx="35242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75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Symbols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3"/>
          <p:cNvSpPr>
            <a:spLocks/>
          </p:cNvSpPr>
          <p:nvPr/>
        </p:nvSpPr>
        <p:spPr bwMode="auto">
          <a:xfrm>
            <a:off x="-3541737" y="-316433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SzPct val="70000"/>
            </a:pPr>
            <a:endParaRPr lang="en-US" altLang="zh-TW" sz="320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11842"/>
              </p:ext>
            </p:extLst>
          </p:nvPr>
        </p:nvGraphicFramePr>
        <p:xfrm>
          <a:off x="971600" y="1268760"/>
          <a:ext cx="7272337" cy="4884738"/>
        </p:xfrm>
        <a:graphic>
          <a:graphicData uri="http://schemas.openxmlformats.org/drawingml/2006/table">
            <a:tbl>
              <a:tblPr/>
              <a:tblGrid>
                <a:gridCol w="1817687"/>
                <a:gridCol w="1819275"/>
                <a:gridCol w="1817688"/>
                <a:gridCol w="1817687"/>
              </a:tblGrid>
              <a:tr h="49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Type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Device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Symbol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Auxiliary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Coil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KA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Auxiliary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Auxiliary contact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(normal open)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KA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Auxiliary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Auxiliary contact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(normal close)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KA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5219700" y="1844675"/>
          <a:ext cx="892175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2" name="Visio" r:id="rId3" imgW="406895" imgH="604921" progId="Visio.Drawing.11">
                  <p:embed/>
                </p:oleObj>
              </mc:Choice>
              <mc:Fallback>
                <p:oleObj name="Visio" r:id="rId3" imgW="406895" imgH="60492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44675"/>
                        <a:ext cx="892175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435600" y="3284538"/>
          <a:ext cx="392113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" name="Visio" r:id="rId5" imgW="180752" imgH="586836" progId="Visio.Drawing.11">
                  <p:embed/>
                </p:oleObj>
              </mc:Choice>
              <mc:Fallback>
                <p:oleObj name="Visio" r:id="rId5" imgW="180752" imgH="58683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284538"/>
                        <a:ext cx="392113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514975" y="4808538"/>
          <a:ext cx="35242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4" name="Visio" r:id="rId7" imgW="162110" imgH="586836" progId="Visio.Drawing.11">
                  <p:embed/>
                </p:oleObj>
              </mc:Choice>
              <mc:Fallback>
                <p:oleObj name="Visio" r:id="rId7" imgW="162110" imgH="58683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4808538"/>
                        <a:ext cx="352425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79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Symbols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3"/>
          <p:cNvSpPr>
            <a:spLocks/>
          </p:cNvSpPr>
          <p:nvPr/>
        </p:nvSpPr>
        <p:spPr bwMode="auto">
          <a:xfrm>
            <a:off x="-3541737" y="-316433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SzPct val="70000"/>
            </a:pPr>
            <a:endParaRPr lang="en-US" altLang="zh-TW" sz="320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89154"/>
              </p:ext>
            </p:extLst>
          </p:nvPr>
        </p:nvGraphicFramePr>
        <p:xfrm>
          <a:off x="971600" y="1268760"/>
          <a:ext cx="7272337" cy="4884738"/>
        </p:xfrm>
        <a:graphic>
          <a:graphicData uri="http://schemas.openxmlformats.org/drawingml/2006/table">
            <a:tbl>
              <a:tblPr/>
              <a:tblGrid>
                <a:gridCol w="1817687"/>
                <a:gridCol w="1819275"/>
                <a:gridCol w="1817688"/>
                <a:gridCol w="1817687"/>
              </a:tblGrid>
              <a:tr h="49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Type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Device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Symbol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Thermal overload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Heat element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FR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Thermal overload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Normal open contact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FR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Thermal overload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Normal close contact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FR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4932363" y="1863725"/>
          <a:ext cx="13493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0" name="Visio" r:id="rId3" imgW="676808" imgH="676993" progId="Visio.Drawing.11">
                  <p:embed/>
                </p:oleObj>
              </mc:Choice>
              <mc:Fallback>
                <p:oleObj name="Visio" r:id="rId3" imgW="676808" imgH="67699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863725"/>
                        <a:ext cx="1349375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219700" y="3294063"/>
          <a:ext cx="6445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1" name="Visio" r:id="rId5" imgW="297201" imgH="586836" progId="Visio.Drawing.11">
                  <p:embed/>
                </p:oleObj>
              </mc:Choice>
              <mc:Fallback>
                <p:oleObj name="Visio" r:id="rId5" imgW="297201" imgH="58683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294063"/>
                        <a:ext cx="6445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219700" y="4724400"/>
          <a:ext cx="644525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2" name="Visio" r:id="rId7" imgW="297201" imgH="586836" progId="Visio.Drawing.11">
                  <p:embed/>
                </p:oleObj>
              </mc:Choice>
              <mc:Fallback>
                <p:oleObj name="Visio" r:id="rId7" imgW="297201" imgH="58683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724400"/>
                        <a:ext cx="644525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79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Control Panel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5" name="Picture 11" descr="CityU AC Plant 084_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67824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ityU AC Plant 085_revi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83" y="2080050"/>
            <a:ext cx="4390887" cy="32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55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Symbols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3"/>
          <p:cNvSpPr>
            <a:spLocks/>
          </p:cNvSpPr>
          <p:nvPr/>
        </p:nvSpPr>
        <p:spPr bwMode="auto">
          <a:xfrm>
            <a:off x="-3541737" y="-316433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SzPct val="70000"/>
            </a:pPr>
            <a:endParaRPr lang="en-US" altLang="zh-TW" sz="320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96408"/>
              </p:ext>
            </p:extLst>
          </p:nvPr>
        </p:nvGraphicFramePr>
        <p:xfrm>
          <a:off x="971600" y="1268760"/>
          <a:ext cx="7272337" cy="4884738"/>
        </p:xfrm>
        <a:graphic>
          <a:graphicData uri="http://schemas.openxmlformats.org/drawingml/2006/table">
            <a:tbl>
              <a:tblPr/>
              <a:tblGrid>
                <a:gridCol w="1817687"/>
                <a:gridCol w="1819275"/>
                <a:gridCol w="1817688"/>
                <a:gridCol w="1817687"/>
              </a:tblGrid>
              <a:tr h="49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Type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Device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Symbol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On-delay timer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On-delay coil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KT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On-delay timer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On-delay contact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(N.O.)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KT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On-delay timer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On-delay contact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(N.C.)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KT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5148263" y="1844675"/>
          <a:ext cx="8921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9" name="Visio" r:id="rId3" imgW="406895" imgH="586836" progId="Visio.Drawing.11">
                  <p:embed/>
                </p:oleObj>
              </mc:Choice>
              <mc:Fallback>
                <p:oleObj name="Visio" r:id="rId3" imgW="406895" imgH="5868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844675"/>
                        <a:ext cx="8921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292725" y="3284538"/>
          <a:ext cx="496888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" name="Visio" r:id="rId5" imgW="227764" imgH="586836" progId="Visio.Drawing.11">
                  <p:embed/>
                </p:oleObj>
              </mc:Choice>
              <mc:Fallback>
                <p:oleObj name="Visio" r:id="rId5" imgW="227764" imgH="58683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284538"/>
                        <a:ext cx="496888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435600" y="4803775"/>
          <a:ext cx="3746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1" name="Visio" r:id="rId7" imgW="174808" imgH="586836" progId="Visio.Drawing.11">
                  <p:embed/>
                </p:oleObj>
              </mc:Choice>
              <mc:Fallback>
                <p:oleObj name="Visio" r:id="rId7" imgW="174808" imgH="58683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803775"/>
                        <a:ext cx="3746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79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Symbols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3"/>
          <p:cNvSpPr>
            <a:spLocks/>
          </p:cNvSpPr>
          <p:nvPr/>
        </p:nvSpPr>
        <p:spPr bwMode="auto">
          <a:xfrm>
            <a:off x="-3541737" y="-316433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SzPct val="70000"/>
            </a:pPr>
            <a:endParaRPr lang="en-US" altLang="zh-TW" sz="320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97361"/>
              </p:ext>
            </p:extLst>
          </p:nvPr>
        </p:nvGraphicFramePr>
        <p:xfrm>
          <a:off x="971600" y="1268760"/>
          <a:ext cx="7272337" cy="4884738"/>
        </p:xfrm>
        <a:graphic>
          <a:graphicData uri="http://schemas.openxmlformats.org/drawingml/2006/table">
            <a:tbl>
              <a:tblPr/>
              <a:tblGrid>
                <a:gridCol w="1817687"/>
                <a:gridCol w="1819275"/>
                <a:gridCol w="1817688"/>
                <a:gridCol w="1817687"/>
              </a:tblGrid>
              <a:tr h="49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Type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Device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Symbol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Off-delay timer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Off-delay coil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KT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Off-delay timer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Off-delay contact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(N.O.)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KT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Off-delay timer relay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Off-delay contact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(N.C.)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KT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5219700" y="1844675"/>
          <a:ext cx="8921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4" name="Visio" r:id="rId3" imgW="406895" imgH="586836" progId="Visio.Drawing.11">
                  <p:embed/>
                </p:oleObj>
              </mc:Choice>
              <mc:Fallback>
                <p:oleObj name="Visio" r:id="rId3" imgW="406895" imgH="5868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44675"/>
                        <a:ext cx="8921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279143"/>
              </p:ext>
            </p:extLst>
          </p:nvPr>
        </p:nvGraphicFramePr>
        <p:xfrm>
          <a:off x="5436096" y="4809009"/>
          <a:ext cx="414338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5" name="Visio" r:id="rId5" imgW="193991" imgH="586836" progId="Visio.Drawing.11">
                  <p:embed/>
                </p:oleObj>
              </mc:Choice>
              <mc:Fallback>
                <p:oleObj name="Visio" r:id="rId5" imgW="193991" imgH="58683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809009"/>
                        <a:ext cx="414338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82708"/>
              </p:ext>
            </p:extLst>
          </p:nvPr>
        </p:nvGraphicFramePr>
        <p:xfrm>
          <a:off x="5328394" y="3284984"/>
          <a:ext cx="53975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6" name="Visio" r:id="rId7" imgW="246947" imgH="586836" progId="Visio.Drawing.11">
                  <p:embed/>
                </p:oleObj>
              </mc:Choice>
              <mc:Fallback>
                <p:oleObj name="Visio" r:id="rId7" imgW="246947" imgH="58683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394" y="3284984"/>
                        <a:ext cx="53975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79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Symbols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3"/>
          <p:cNvSpPr>
            <a:spLocks/>
          </p:cNvSpPr>
          <p:nvPr/>
        </p:nvSpPr>
        <p:spPr bwMode="auto">
          <a:xfrm>
            <a:off x="-3541737" y="-316433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SzPct val="70000"/>
            </a:pPr>
            <a:endParaRPr lang="en-US" altLang="zh-TW" sz="320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99854"/>
              </p:ext>
            </p:extLst>
          </p:nvPr>
        </p:nvGraphicFramePr>
        <p:xfrm>
          <a:off x="971600" y="1268760"/>
          <a:ext cx="7272337" cy="4884738"/>
        </p:xfrm>
        <a:graphic>
          <a:graphicData uri="http://schemas.openxmlformats.org/drawingml/2006/table">
            <a:tbl>
              <a:tblPr/>
              <a:tblGrid>
                <a:gridCol w="1817687"/>
                <a:gridCol w="1819275"/>
                <a:gridCol w="1817688"/>
                <a:gridCol w="1817687"/>
              </a:tblGrid>
              <a:tr h="49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Type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Device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Symbol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Push button 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Normal open contact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SB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Push button 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Normal close contact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SB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Push button 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Combine contact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SB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5292725" y="1844675"/>
          <a:ext cx="49688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5" name="Visio" r:id="rId3" imgW="225603" imgH="586836" progId="Visio.Drawing.11">
                  <p:embed/>
                </p:oleObj>
              </mc:Choice>
              <mc:Fallback>
                <p:oleObj name="Visio" r:id="rId3" imgW="225603" imgH="5868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844675"/>
                        <a:ext cx="49688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403850" y="3213100"/>
          <a:ext cx="392113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6" name="Visio" r:id="rId5" imgW="181293" imgH="586836" progId="Visio.Drawing.11">
                  <p:embed/>
                </p:oleObj>
              </mc:Choice>
              <mc:Fallback>
                <p:oleObj name="Visio" r:id="rId5" imgW="181293" imgH="58683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3213100"/>
                        <a:ext cx="392113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219700" y="4808538"/>
          <a:ext cx="766763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7" name="Visio" r:id="rId7" imgW="353669" imgH="586836" progId="Visio.Drawing.11">
                  <p:embed/>
                </p:oleObj>
              </mc:Choice>
              <mc:Fallback>
                <p:oleObj name="Visio" r:id="rId7" imgW="353669" imgH="58683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808538"/>
                        <a:ext cx="766763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79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Symbols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3"/>
          <p:cNvSpPr>
            <a:spLocks/>
          </p:cNvSpPr>
          <p:nvPr/>
        </p:nvSpPr>
        <p:spPr bwMode="auto">
          <a:xfrm>
            <a:off x="-3541737" y="-316433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SzPct val="70000"/>
            </a:pPr>
            <a:endParaRPr lang="en-US" altLang="zh-TW" sz="320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58878"/>
              </p:ext>
            </p:extLst>
          </p:nvPr>
        </p:nvGraphicFramePr>
        <p:xfrm>
          <a:off x="971600" y="1268760"/>
          <a:ext cx="7272337" cy="4884738"/>
        </p:xfrm>
        <a:graphic>
          <a:graphicData uri="http://schemas.openxmlformats.org/drawingml/2006/table">
            <a:tbl>
              <a:tblPr/>
              <a:tblGrid>
                <a:gridCol w="1817687"/>
                <a:gridCol w="1819275"/>
                <a:gridCol w="1817688"/>
                <a:gridCol w="1817687"/>
              </a:tblGrid>
              <a:tr h="49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Type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Device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Symbol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Push button 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Emergency stop switch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(self-lock)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SB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Selector 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Selector 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SA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Indication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Indication lamp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5364163" y="1844675"/>
          <a:ext cx="4572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7" name="Visio" r:id="rId3" imgW="212094" imgH="586836" progId="Visio.Drawing.11">
                  <p:embed/>
                </p:oleObj>
              </mc:Choice>
              <mc:Fallback>
                <p:oleObj name="Visio" r:id="rId3" imgW="212094" imgH="5868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844675"/>
                        <a:ext cx="45720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292725" y="3284538"/>
          <a:ext cx="579438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8" name="Visio" r:id="rId5" imgW="262888" imgH="586836" progId="Visio.Drawing.11">
                  <p:embed/>
                </p:oleObj>
              </mc:Choice>
              <mc:Fallback>
                <p:oleObj name="Visio" r:id="rId5" imgW="262888" imgH="58683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284538"/>
                        <a:ext cx="579438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364163" y="4797425"/>
          <a:ext cx="6223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9" name="Visio" r:id="rId7" imgW="280990" imgH="586836" progId="Visio.Drawing.11">
                  <p:embed/>
                </p:oleObj>
              </mc:Choice>
              <mc:Fallback>
                <p:oleObj name="Visio" r:id="rId7" imgW="280990" imgH="586836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797425"/>
                        <a:ext cx="6223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79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Symbols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3"/>
          <p:cNvSpPr>
            <a:spLocks/>
          </p:cNvSpPr>
          <p:nvPr/>
        </p:nvSpPr>
        <p:spPr bwMode="auto">
          <a:xfrm>
            <a:off x="-3541737" y="-316433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SzPct val="70000"/>
            </a:pPr>
            <a:endParaRPr lang="en-US" altLang="zh-TW" sz="320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37674"/>
              </p:ext>
            </p:extLst>
          </p:nvPr>
        </p:nvGraphicFramePr>
        <p:xfrm>
          <a:off x="971600" y="1268760"/>
          <a:ext cx="7272337" cy="4884738"/>
        </p:xfrm>
        <a:graphic>
          <a:graphicData uri="http://schemas.openxmlformats.org/drawingml/2006/table">
            <a:tbl>
              <a:tblPr/>
              <a:tblGrid>
                <a:gridCol w="1817687"/>
                <a:gridCol w="1819275"/>
                <a:gridCol w="1817688"/>
                <a:gridCol w="1817687"/>
              </a:tblGrid>
              <a:tr h="49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Type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Device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Symbol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Limit 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Normal open contact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SQ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Limit 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Normal close contact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SQ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Limit switch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Combine contact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SQ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5435600" y="3284538"/>
          <a:ext cx="35242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8" name="Visio" r:id="rId3" imgW="162110" imgH="586836" progId="Visio.Drawing.11">
                  <p:embed/>
                </p:oleObj>
              </mc:Choice>
              <mc:Fallback>
                <p:oleObj name="Visio" r:id="rId3" imgW="162110" imgH="58683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284538"/>
                        <a:ext cx="352425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292725" y="4797425"/>
          <a:ext cx="744538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9" name="Visio" r:id="rId5" imgW="342051" imgH="586836" progId="Visio.Drawing.11">
                  <p:embed/>
                </p:oleObj>
              </mc:Choice>
              <mc:Fallback>
                <p:oleObj name="Visio" r:id="rId5" imgW="342051" imgH="5868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797425"/>
                        <a:ext cx="744538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403850" y="1844675"/>
          <a:ext cx="392113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" name="Visio" r:id="rId7" imgW="180752" imgH="586836" progId="Visio.Drawing.11">
                  <p:embed/>
                </p:oleObj>
              </mc:Choice>
              <mc:Fallback>
                <p:oleObj name="Visio" r:id="rId7" imgW="180752" imgH="58683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1844675"/>
                        <a:ext cx="392113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18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Symbols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內容版面配置區 3"/>
          <p:cNvSpPr>
            <a:spLocks/>
          </p:cNvSpPr>
          <p:nvPr/>
        </p:nvSpPr>
        <p:spPr bwMode="auto">
          <a:xfrm>
            <a:off x="-3541737" y="-316433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1"/>
              </a:buClr>
              <a:buSzPct val="70000"/>
            </a:pPr>
            <a:endParaRPr lang="en-US" altLang="zh-TW" sz="320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55526"/>
              </p:ext>
            </p:extLst>
          </p:nvPr>
        </p:nvGraphicFramePr>
        <p:xfrm>
          <a:off x="971600" y="1268760"/>
          <a:ext cx="7272337" cy="4884738"/>
        </p:xfrm>
        <a:graphic>
          <a:graphicData uri="http://schemas.openxmlformats.org/drawingml/2006/table">
            <a:tbl>
              <a:tblPr/>
              <a:tblGrid>
                <a:gridCol w="1817687"/>
                <a:gridCol w="1819275"/>
                <a:gridCol w="1817688"/>
                <a:gridCol w="1817687"/>
              </a:tblGrid>
              <a:tr h="49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Type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Device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Symbol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Motor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3-phase AC induction motor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Motor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3-phase AC slip-ring induction motor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46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Transformer</a:t>
                      </a:r>
                      <a:endParaRPr kumimoji="0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Auto-transformer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Tx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5119688" y="2060575"/>
          <a:ext cx="8921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9" name="Visio" r:id="rId3" imgW="406895" imgH="406790" progId="Visio.Drawing.11">
                  <p:embed/>
                </p:oleObj>
              </mc:Choice>
              <mc:Fallback>
                <p:oleObj name="Visio" r:id="rId3" imgW="406895" imgH="40679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2060575"/>
                        <a:ext cx="8921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148263" y="3500438"/>
          <a:ext cx="8921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0" name="Visio" r:id="rId5" imgW="406895" imgH="406790" progId="Visio.Drawing.11">
                  <p:embed/>
                </p:oleObj>
              </mc:Choice>
              <mc:Fallback>
                <p:oleObj name="Visio" r:id="rId5" imgW="406895" imgH="40679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500438"/>
                        <a:ext cx="8921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918075" y="4826000"/>
          <a:ext cx="1382713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1" name="Visio" r:id="rId7" imgW="766779" imgH="661607" progId="Visio.Drawing.11">
                  <p:embed/>
                </p:oleObj>
              </mc:Choice>
              <mc:Fallback>
                <p:oleObj name="Visio" r:id="rId7" imgW="766779" imgH="66160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4826000"/>
                        <a:ext cx="1382713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18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Control Wiring Diagram</a:t>
            </a:r>
            <a:endParaRPr lang="en-US" altLang="zh-TW" dirty="0"/>
          </a:p>
        </p:txBody>
      </p:sp>
      <p:sp>
        <p:nvSpPr>
          <p:cNvPr id="11" name="內容版面配置區 3"/>
          <p:cNvSpPr>
            <a:spLocks noGrp="1"/>
          </p:cNvSpPr>
          <p:nvPr>
            <p:ph idx="1"/>
          </p:nvPr>
        </p:nvSpPr>
        <p:spPr>
          <a:xfrm>
            <a:off x="346075" y="1268413"/>
            <a:ext cx="3505845" cy="5040312"/>
          </a:xfrm>
        </p:spPr>
        <p:txBody>
          <a:bodyPr/>
          <a:lstStyle/>
          <a:p>
            <a:pPr algn="l"/>
            <a:r>
              <a:rPr lang="en-US" altLang="zh-HK" dirty="0" smtClean="0"/>
              <a:t>The diagram that divided into two parts</a:t>
            </a:r>
          </a:p>
          <a:p>
            <a:pPr algn="l"/>
            <a:r>
              <a:rPr lang="en-US" altLang="zh-HK" dirty="0" smtClean="0"/>
              <a:t>Main wiring</a:t>
            </a:r>
          </a:p>
          <a:p>
            <a:pPr algn="l"/>
            <a:r>
              <a:rPr lang="en-US" altLang="zh-HK" dirty="0" smtClean="0"/>
              <a:t>Control wiring</a:t>
            </a:r>
          </a:p>
          <a:p>
            <a:pPr algn="l"/>
            <a:r>
              <a:rPr lang="en-US" altLang="zh-HK" dirty="0" smtClean="0"/>
              <a:t>Read the diagram from top to down, then left to right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449093"/>
              </p:ext>
            </p:extLst>
          </p:nvPr>
        </p:nvGraphicFramePr>
        <p:xfrm>
          <a:off x="3707904" y="1349041"/>
          <a:ext cx="4958688" cy="48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Visio" r:id="rId3" imgW="3344030" imgH="3248640" progId="Visio.Drawing.11">
                  <p:embed/>
                </p:oleObj>
              </mc:Choice>
              <mc:Fallback>
                <p:oleObj name="Visio" r:id="rId3" imgW="3344030" imgH="3248640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349041"/>
                        <a:ext cx="4958688" cy="481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11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Control Wiring Diagram</a:t>
            </a:r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Other type of symbols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3793" name="Picture 1" descr="http://www.industrial-electronics.com/image/15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4"/>
          <a:stretch/>
        </p:blipFill>
        <p:spPr bwMode="auto">
          <a:xfrm>
            <a:off x="827584" y="1556792"/>
            <a:ext cx="720866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1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Workmanships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4818" name="Picture 2" descr="C:\Users\Lenovo's User\Pictures\Control panel sample\DSC00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0" y="1628800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78195"/>
            <a:ext cx="2304256" cy="304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11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Motor Control Circuits</a:t>
            </a:r>
            <a:endParaRPr lang="en-US" altLang="zh-TW" dirty="0"/>
          </a:p>
        </p:txBody>
      </p:sp>
      <p:sp>
        <p:nvSpPr>
          <p:cNvPr id="10" name="內容版面配置區 3"/>
          <p:cNvSpPr>
            <a:spLocks noGrp="1"/>
          </p:cNvSpPr>
          <p:nvPr>
            <p:ph idx="1"/>
          </p:nvPr>
        </p:nvSpPr>
        <p:spPr>
          <a:xfrm>
            <a:off x="346075" y="2492896"/>
            <a:ext cx="8424863" cy="20165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HK" sz="3600" dirty="0" smtClean="0"/>
              <a:t>Motor Starting Methods </a:t>
            </a:r>
          </a:p>
          <a:p>
            <a:pPr marL="0" indent="0" algn="ctr">
              <a:buNone/>
            </a:pPr>
            <a:r>
              <a:rPr lang="en-US" altLang="zh-HK" sz="3600" dirty="0" smtClean="0"/>
              <a:t>for</a:t>
            </a:r>
          </a:p>
          <a:p>
            <a:pPr marL="0" indent="0" algn="ctr">
              <a:buNone/>
            </a:pPr>
            <a:r>
              <a:rPr lang="en-US" altLang="zh-HK" sz="3600" dirty="0"/>
              <a:t>3-ph </a:t>
            </a:r>
            <a:r>
              <a:rPr lang="en-US" altLang="zh-HK" sz="3600" dirty="0" smtClean="0"/>
              <a:t>AC Induction </a:t>
            </a:r>
            <a:r>
              <a:rPr lang="en-US" altLang="zh-HK" sz="3600" dirty="0"/>
              <a:t>Motor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7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Protection and Components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Overcurrent protective devices</a:t>
            </a:r>
          </a:p>
          <a:p>
            <a:r>
              <a:rPr lang="en-US" altLang="zh-HK" dirty="0" smtClean="0"/>
              <a:t>Electrical control components 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55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Induction Motor Starting Methods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Direct on line starter</a:t>
            </a:r>
          </a:p>
          <a:p>
            <a:r>
              <a:rPr lang="en-US" altLang="zh-HK" dirty="0" smtClean="0"/>
              <a:t>Star-delta starter</a:t>
            </a:r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9" name="Picture 11" descr="http://ts2.mm.bing.net/images/thumbnail.aspx?q=4567513687064645&amp;id=47acb7d2fddc958f8f8ca4a15448d3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4248472" cy="31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97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3-ph AC </a:t>
            </a:r>
            <a:r>
              <a:rPr lang="en-US" altLang="zh-TW" dirty="0" smtClean="0"/>
              <a:t>Induction Motor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Motor </a:t>
            </a:r>
            <a:r>
              <a:rPr lang="en-US" altLang="zh-HK" dirty="0" smtClean="0"/>
              <a:t>name plate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9" name="Picture 1" descr="CityU AC Plant 065(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79390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97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Relevant </a:t>
            </a:r>
            <a:r>
              <a:rPr lang="en-US" altLang="zh-HK" dirty="0" err="1" smtClean="0"/>
              <a:t>CoP</a:t>
            </a:r>
            <a:r>
              <a:rPr lang="en-US" altLang="zh-HK" dirty="0" smtClean="0"/>
              <a:t> Requirement</a:t>
            </a:r>
            <a:endParaRPr lang="en-US" altLang="zh-HK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Refer to </a:t>
            </a:r>
            <a:r>
              <a:rPr lang="en-US" altLang="zh-HK" dirty="0" err="1" smtClean="0"/>
              <a:t>CoP</a:t>
            </a:r>
            <a:r>
              <a:rPr lang="en-US" altLang="zh-HK" dirty="0" smtClean="0"/>
              <a:t> code 26C(3)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4469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97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Direct on line starter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697708"/>
              </p:ext>
            </p:extLst>
          </p:nvPr>
        </p:nvGraphicFramePr>
        <p:xfrm>
          <a:off x="2339752" y="1412776"/>
          <a:ext cx="4932903" cy="479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Visio" r:id="rId3" imgW="3343814" imgH="3248640" progId="Visio.Drawing.11">
                  <p:embed/>
                </p:oleObj>
              </mc:Choice>
              <mc:Fallback>
                <p:oleObj name="Visio" r:id="rId3" imgW="3343814" imgH="32486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1412776"/>
                        <a:ext cx="4932903" cy="4792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07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HK" dirty="0"/>
              <a:t>Star-delta Starter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3-ph Induction Motor Winding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787744"/>
              </p:ext>
            </p:extLst>
          </p:nvPr>
        </p:nvGraphicFramePr>
        <p:xfrm>
          <a:off x="683569" y="2348881"/>
          <a:ext cx="7560840" cy="3019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Visio" r:id="rId3" imgW="5318593" imgH="2124792" progId="Visio.Drawing.11">
                  <p:embed/>
                </p:oleObj>
              </mc:Choice>
              <mc:Fallback>
                <p:oleObj name="Visio" r:id="rId3" imgW="5318593" imgH="21247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9" y="2348881"/>
                        <a:ext cx="7560840" cy="3019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07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HK" dirty="0"/>
              <a:t>Star-delta Starter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Motor terminal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85026"/>
              </p:ext>
            </p:extLst>
          </p:nvPr>
        </p:nvGraphicFramePr>
        <p:xfrm>
          <a:off x="899592" y="2132856"/>
          <a:ext cx="7292178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Visio" r:id="rId3" imgW="5029011" imgH="2631528" progId="Visio.Drawing.11">
                  <p:embed/>
                </p:oleObj>
              </mc:Choice>
              <mc:Fallback>
                <p:oleObj name="Visio" r:id="rId3" imgW="5029011" imgH="263152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132856"/>
                        <a:ext cx="7292178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07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HK" dirty="0"/>
              <a:t>Star-delta Starter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C</a:t>
            </a:r>
            <a:r>
              <a:rPr lang="en-US" altLang="zh-HK" dirty="0" smtClean="0"/>
              <a:t>urrent/speed characteristics</a:t>
            </a:r>
          </a:p>
          <a:p>
            <a:r>
              <a:rPr lang="en-US" altLang="zh-HK" dirty="0"/>
              <a:t>Torque/</a:t>
            </a:r>
            <a:r>
              <a:rPr lang="en-US" altLang="zh-HK" dirty="0" smtClean="0"/>
              <a:t>speed characteristics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38599"/>
              </p:ext>
            </p:extLst>
          </p:nvPr>
        </p:nvGraphicFramePr>
        <p:xfrm>
          <a:off x="480511" y="2645354"/>
          <a:ext cx="8123938" cy="3663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Visio" r:id="rId3" imgW="5707801" imgH="2512944" progId="Visio.Drawing.11">
                  <p:embed/>
                </p:oleObj>
              </mc:Choice>
              <mc:Fallback>
                <p:oleObj name="Visio" r:id="rId3" imgW="5707801" imgH="25129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511" y="2645354"/>
                        <a:ext cx="8123938" cy="3663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07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Star-delta </a:t>
            </a:r>
            <a:r>
              <a:rPr lang="en-US" altLang="zh-HK" dirty="0" smtClean="0"/>
              <a:t>Starter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181181"/>
              </p:ext>
            </p:extLst>
          </p:nvPr>
        </p:nvGraphicFramePr>
        <p:xfrm>
          <a:off x="1956841" y="1316062"/>
          <a:ext cx="535146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2" name="Visio" r:id="rId3" imgW="5350793" imgH="4921128" progId="Visio.Drawing.11">
                  <p:embed/>
                </p:oleObj>
              </mc:Choice>
              <mc:Fallback>
                <p:oleObj name="Visio" r:id="rId3" imgW="5350793" imgH="492112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841" y="1316062"/>
                        <a:ext cx="5351463" cy="492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07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Motor Control Circuits</a:t>
            </a:r>
            <a:endParaRPr lang="en-US" altLang="zh-TW" dirty="0"/>
          </a:p>
        </p:txBody>
      </p:sp>
      <p:sp>
        <p:nvSpPr>
          <p:cNvPr id="10" name="內容版面配置區 3"/>
          <p:cNvSpPr>
            <a:spLocks noGrp="1"/>
          </p:cNvSpPr>
          <p:nvPr>
            <p:ph idx="1"/>
          </p:nvPr>
        </p:nvSpPr>
        <p:spPr>
          <a:xfrm>
            <a:off x="346075" y="2492896"/>
            <a:ext cx="8424863" cy="20165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HK" sz="3600" dirty="0" smtClean="0"/>
              <a:t>Rotate Direction</a:t>
            </a:r>
          </a:p>
          <a:p>
            <a:pPr marL="0" indent="0" algn="ctr">
              <a:buNone/>
            </a:pPr>
            <a:r>
              <a:rPr lang="en-US" altLang="zh-HK" sz="3600" dirty="0" smtClean="0"/>
              <a:t>for</a:t>
            </a:r>
          </a:p>
          <a:p>
            <a:pPr marL="0" indent="0" algn="ctr">
              <a:buNone/>
            </a:pPr>
            <a:r>
              <a:rPr lang="en-US" altLang="zh-HK" sz="3600" dirty="0"/>
              <a:t>3-ph </a:t>
            </a:r>
            <a:r>
              <a:rPr lang="en-US" altLang="zh-HK" sz="3600" dirty="0" smtClean="0"/>
              <a:t>AC Induction </a:t>
            </a:r>
            <a:r>
              <a:rPr lang="en-US" altLang="zh-HK" sz="3600" dirty="0"/>
              <a:t>Motor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62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HK" dirty="0" smtClean="0"/>
              <a:t>Change Rotate </a:t>
            </a:r>
            <a:r>
              <a:rPr lang="en-US" altLang="zh-HK" dirty="0"/>
              <a:t>Direction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I</a:t>
            </a:r>
            <a:r>
              <a:rPr lang="en-US" altLang="zh-HK" dirty="0" smtClean="0"/>
              <a:t>nterchange any two of the supply cables</a:t>
            </a:r>
          </a:p>
          <a:p>
            <a:pPr algn="l"/>
            <a:r>
              <a:rPr lang="en-US" altLang="zh-HK" dirty="0" smtClean="0"/>
              <a:t>To prevent mal-operation, provide interlock device/circuit is necessary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929652"/>
              </p:ext>
            </p:extLst>
          </p:nvPr>
        </p:nvGraphicFramePr>
        <p:xfrm>
          <a:off x="2267744" y="2852936"/>
          <a:ext cx="4464496" cy="340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name="Visio" r:id="rId3" imgW="2247074" imgH="1710936" progId="Visio.Drawing.11">
                  <p:embed/>
                </p:oleObj>
              </mc:Choice>
              <mc:Fallback>
                <p:oleObj name="Visio" r:id="rId3" imgW="2247074" imgH="171093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2852936"/>
                        <a:ext cx="4464496" cy="3401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9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Overcurrent </a:t>
            </a:r>
            <a:r>
              <a:rPr lang="en-US" altLang="zh-HK" dirty="0" smtClean="0"/>
              <a:t>Protective Devices</a:t>
            </a:r>
            <a:endParaRPr lang="en-US" altLang="zh-HK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Moulded Case Circuit Breaker, </a:t>
            </a:r>
            <a:r>
              <a:rPr lang="en-US" altLang="zh-HK" dirty="0" smtClean="0"/>
              <a:t>MCCB</a:t>
            </a:r>
          </a:p>
          <a:p>
            <a:r>
              <a:rPr lang="en-US" altLang="zh-HK" dirty="0"/>
              <a:t>Miniature Circuit Breaker, </a:t>
            </a:r>
            <a:r>
              <a:rPr lang="en-US" altLang="zh-HK" dirty="0" smtClean="0"/>
              <a:t>MCB</a:t>
            </a:r>
          </a:p>
          <a:p>
            <a:r>
              <a:rPr lang="en-US" altLang="zh-HK" dirty="0" smtClean="0"/>
              <a:t>Fuse-switch</a:t>
            </a:r>
          </a:p>
          <a:p>
            <a:r>
              <a:rPr lang="en-US" altLang="zh-HK" dirty="0" smtClean="0"/>
              <a:t>Fuse</a:t>
            </a:r>
          </a:p>
          <a:p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55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HK" dirty="0" smtClean="0"/>
              <a:t>Interlock Device</a:t>
            </a:r>
            <a:endParaRPr lang="en-US" altLang="zh-TW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Interlock by auxiliary contact</a:t>
            </a:r>
          </a:p>
          <a:p>
            <a:r>
              <a:rPr lang="en-US" altLang="zh-HK" dirty="0" smtClean="0"/>
              <a:t>Mechanical interlock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4274" name="Picture 2" descr="C:\Users\Lenovo's User\Documents\01 NCC VEE3351 TLP\Picture\DSC00484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74894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8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Forward/Reverse Starter</a:t>
            </a:r>
            <a:endParaRPr lang="en-US" altLang="zh-TW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32267"/>
              </p:ext>
            </p:extLst>
          </p:nvPr>
        </p:nvGraphicFramePr>
        <p:xfrm>
          <a:off x="1763688" y="1240408"/>
          <a:ext cx="5682684" cy="499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6" name="Visio" r:id="rId3" imgW="5143763" imgH="4522824" progId="Visio.Drawing.11">
                  <p:embed/>
                </p:oleObj>
              </mc:Choice>
              <mc:Fallback>
                <p:oleObj name="Visio" r:id="rId3" imgW="5143763" imgH="452282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240408"/>
                        <a:ext cx="5682684" cy="4996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9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6142038" cy="4586288"/>
          </a:xfrm>
        </p:spPr>
      </p:pic>
    </p:spTree>
    <p:extLst>
      <p:ext uri="{BB962C8B-B14F-4D97-AF65-F5344CB8AC3E}">
        <p14:creationId xmlns:p14="http://schemas.microsoft.com/office/powerpoint/2010/main" val="328020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IGBT VVVF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225"/>
            <a:ext cx="8424863" cy="4738688"/>
          </a:xfrm>
        </p:spPr>
      </p:pic>
    </p:spTree>
    <p:extLst>
      <p:ext uri="{BB962C8B-B14F-4D97-AF65-F5344CB8AC3E}">
        <p14:creationId xmlns:p14="http://schemas.microsoft.com/office/powerpoint/2010/main" val="2973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Pantograph to motor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338"/>
            <a:ext cx="8447088" cy="5238750"/>
          </a:xfrm>
        </p:spPr>
      </p:pic>
    </p:spTree>
    <p:extLst>
      <p:ext uri="{BB962C8B-B14F-4D97-AF65-F5344CB8AC3E}">
        <p14:creationId xmlns:p14="http://schemas.microsoft.com/office/powerpoint/2010/main" val="382429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IGBT component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5" y="1989138"/>
            <a:ext cx="7489825" cy="3648075"/>
          </a:xfrm>
        </p:spPr>
      </p:pic>
    </p:spTree>
    <p:extLst>
      <p:ext uri="{BB962C8B-B14F-4D97-AF65-F5344CB8AC3E}">
        <p14:creationId xmlns:p14="http://schemas.microsoft.com/office/powerpoint/2010/main" val="283979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513"/>
            <a:ext cx="8288338" cy="5562600"/>
          </a:xfrm>
        </p:spPr>
      </p:pic>
    </p:spTree>
    <p:extLst>
      <p:ext uri="{BB962C8B-B14F-4D97-AF65-F5344CB8AC3E}">
        <p14:creationId xmlns:p14="http://schemas.microsoft.com/office/powerpoint/2010/main" val="40569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Rectifier to inverter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3" y="1773238"/>
            <a:ext cx="8561387" cy="3613150"/>
          </a:xfrm>
        </p:spPr>
      </p:pic>
    </p:spTree>
    <p:extLst>
      <p:ext uri="{BB962C8B-B14F-4D97-AF65-F5344CB8AC3E}">
        <p14:creationId xmlns:p14="http://schemas.microsoft.com/office/powerpoint/2010/main" val="159231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Overcurrent </a:t>
            </a:r>
            <a:r>
              <a:rPr lang="en-US" altLang="zh-HK" dirty="0" smtClean="0"/>
              <a:t>Protective </a:t>
            </a:r>
            <a:r>
              <a:rPr lang="en-US" altLang="zh-HK" dirty="0"/>
              <a:t>D</a:t>
            </a:r>
            <a:r>
              <a:rPr lang="en-US" altLang="zh-HK" dirty="0" smtClean="0"/>
              <a:t>evices</a:t>
            </a:r>
            <a:endParaRPr lang="zh-HK" altLang="en-US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3678"/>
            <a:ext cx="1700051" cy="24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15" y="1916832"/>
            <a:ext cx="1078287" cy="13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80" y="1988840"/>
            <a:ext cx="608646" cy="135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BS88 f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15" y="3789040"/>
            <a:ext cx="1656184" cy="187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use hol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14" y="1844824"/>
            <a:ext cx="2466753" cy="115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MEM F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26" y="3645024"/>
            <a:ext cx="33853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72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Electrical control components </a:t>
            </a:r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Magnetic contactor</a:t>
            </a:r>
          </a:p>
          <a:p>
            <a:r>
              <a:rPr lang="en-US" altLang="zh-HK" dirty="0"/>
              <a:t>Thermal overload relay</a:t>
            </a:r>
          </a:p>
          <a:p>
            <a:r>
              <a:rPr lang="en-US" altLang="zh-HK" dirty="0"/>
              <a:t>Auxiliary relay</a:t>
            </a:r>
          </a:p>
          <a:p>
            <a:r>
              <a:rPr lang="en-US" altLang="zh-HK" dirty="0"/>
              <a:t>Delay </a:t>
            </a:r>
            <a:r>
              <a:rPr lang="en-US" altLang="zh-HK" dirty="0" smtClean="0"/>
              <a:t>timer</a:t>
            </a:r>
          </a:p>
          <a:p>
            <a:r>
              <a:rPr lang="en-US" altLang="zh-HK" dirty="0"/>
              <a:t>Push Button Switch</a:t>
            </a:r>
          </a:p>
          <a:p>
            <a:r>
              <a:rPr lang="en-US" altLang="zh-HK" dirty="0"/>
              <a:t>Selector switch</a:t>
            </a:r>
          </a:p>
          <a:p>
            <a:r>
              <a:rPr lang="en-US" altLang="zh-HK" dirty="0"/>
              <a:t>Indication lamp</a:t>
            </a:r>
          </a:p>
          <a:p>
            <a:r>
              <a:rPr lang="en-US" altLang="zh-HK" dirty="0"/>
              <a:t>Sensors (e.g. water level, water pressure and limit switch </a:t>
            </a:r>
            <a:r>
              <a:rPr lang="en-US" altLang="zh-HK" dirty="0" smtClean="0"/>
              <a:t>etc.)</a:t>
            </a:r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49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Electrical control components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36" name="Picture 16" descr="C:\Users\Lenovo's User\Documents\01 NCC VEE3351 TLP\photos\Component photos\Control 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1079"/>
            <a:ext cx="3055888" cy="22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ontrol 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93800"/>
            <a:ext cx="2392040" cy="17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Omron re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33189"/>
            <a:ext cx="1520777" cy="116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A3H-2 ti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29" y="4173622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101177_(eCat_Standard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64" y="2636793"/>
            <a:ext cx="1513170" cy="151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110005_(eCat_Standard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82" y="1613587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107762_(eCat_Standard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www.salecnc.com/images2/accessories/LimitSwit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23" y="4193800"/>
            <a:ext cx="1440832" cy="13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1" name="Picture 1" descr="http://www.oilybits.com/images/uploads/ELECTRICAL_CONTROL,_STOP_SWITC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09421"/>
            <a:ext cx="1403648" cy="13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6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Magnetic </a:t>
            </a:r>
            <a:r>
              <a:rPr lang="en-US" altLang="zh-HK" dirty="0" smtClean="0"/>
              <a:t>Contactor</a:t>
            </a:r>
            <a:endParaRPr lang="en-US" altLang="zh-HK" dirty="0"/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Main contacts, 3-pole or 4-pole, rated current capacity from 20A to 800A</a:t>
            </a:r>
          </a:p>
          <a:p>
            <a:r>
              <a:rPr lang="en-US" altLang="zh-HK" dirty="0" smtClean="0"/>
              <a:t>Auxiliary contacts</a:t>
            </a:r>
            <a:r>
              <a:rPr lang="en-US" altLang="zh-HK" dirty="0"/>
              <a:t>, rated current </a:t>
            </a:r>
            <a:r>
              <a:rPr lang="en-US" altLang="zh-HK" dirty="0" smtClean="0"/>
              <a:t>capacity 5A</a:t>
            </a:r>
          </a:p>
          <a:p>
            <a:r>
              <a:rPr lang="en-US" altLang="zh-HK" dirty="0" smtClean="0"/>
              <a:t>Coil voltage: AC 24V – 380V and DC 24V – 110V</a:t>
            </a:r>
            <a:endParaRPr lang="en-US" altLang="zh-HK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21690"/>
              </p:ext>
            </p:extLst>
          </p:nvPr>
        </p:nvGraphicFramePr>
        <p:xfrm>
          <a:off x="4572000" y="3714302"/>
          <a:ext cx="3750783" cy="267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Visio" r:id="rId3" imgW="2191535" imgH="1560600" progId="Visio.Drawing.11">
                  <p:embed/>
                </p:oleObj>
              </mc:Choice>
              <mc:Fallback>
                <p:oleObj name="Visio" r:id="rId3" imgW="2191535" imgH="15606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3714302"/>
                        <a:ext cx="3750783" cy="2671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6" name="Picture 16" descr="C:\Users\Lenovo's User\Documents\01 NCC VEE3351 TLP\photos\Component photos\Control 0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42995"/>
            <a:ext cx="3055888" cy="22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5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5542</TotalTime>
  <Words>653</Words>
  <Application>Microsoft Office PowerPoint</Application>
  <PresentationFormat>如螢幕大小 (4:3)</PresentationFormat>
  <Paragraphs>271</Paragraphs>
  <Slides>57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4" baseType="lpstr">
      <vt:lpstr>新細明體</vt:lpstr>
      <vt:lpstr>Arial</vt:lpstr>
      <vt:lpstr>Calibri</vt:lpstr>
      <vt:lpstr>Calibri Light</vt:lpstr>
      <vt:lpstr>Times New Roman</vt:lpstr>
      <vt:lpstr>Office 佈景主題</vt:lpstr>
      <vt:lpstr>Visio</vt:lpstr>
      <vt:lpstr>ELE4909 Traction and Drives</vt:lpstr>
      <vt:lpstr>Motor Control Circuits</vt:lpstr>
      <vt:lpstr>Control Panel</vt:lpstr>
      <vt:lpstr>Protection and Components</vt:lpstr>
      <vt:lpstr>Overcurrent Protective Devices</vt:lpstr>
      <vt:lpstr>Overcurrent Protective Devices</vt:lpstr>
      <vt:lpstr>Electrical control components </vt:lpstr>
      <vt:lpstr>Electrical control components </vt:lpstr>
      <vt:lpstr>Magnetic Contactor</vt:lpstr>
      <vt:lpstr>Magnetic Contactor</vt:lpstr>
      <vt:lpstr>Magnetic Contactor</vt:lpstr>
      <vt:lpstr>Thermal Overload Relay</vt:lpstr>
      <vt:lpstr>Thermal Overload Relay</vt:lpstr>
      <vt:lpstr>Auxiliary Relay</vt:lpstr>
      <vt:lpstr>Delay Timer Relay</vt:lpstr>
      <vt:lpstr>On-delay Timer Relay</vt:lpstr>
      <vt:lpstr>On-delay Timer Relay</vt:lpstr>
      <vt:lpstr>Off-delay Timer Relay</vt:lpstr>
      <vt:lpstr>Control Switch and Indication</vt:lpstr>
      <vt:lpstr>Push Button Switch</vt:lpstr>
      <vt:lpstr>Selector switch</vt:lpstr>
      <vt:lpstr>Indication lamp</vt:lpstr>
      <vt:lpstr>Sensors</vt:lpstr>
      <vt:lpstr>Control Wiring Diagram</vt:lpstr>
      <vt:lpstr>Symbols</vt:lpstr>
      <vt:lpstr>Symbols</vt:lpstr>
      <vt:lpstr>Symbols</vt:lpstr>
      <vt:lpstr>Symbols</vt:lpstr>
      <vt:lpstr>Symbols</vt:lpstr>
      <vt:lpstr>Symbols</vt:lpstr>
      <vt:lpstr>Symbols</vt:lpstr>
      <vt:lpstr>Symbols</vt:lpstr>
      <vt:lpstr>Symbols</vt:lpstr>
      <vt:lpstr>Symbols</vt:lpstr>
      <vt:lpstr>Symbols</vt:lpstr>
      <vt:lpstr>Control Wiring Diagram</vt:lpstr>
      <vt:lpstr>Control Wiring Diagram</vt:lpstr>
      <vt:lpstr>Workmanships</vt:lpstr>
      <vt:lpstr>Motor Control Circuits</vt:lpstr>
      <vt:lpstr>Induction Motor Starting Methods</vt:lpstr>
      <vt:lpstr>3-ph AC Induction Motor</vt:lpstr>
      <vt:lpstr>Relevant CoP Requirement</vt:lpstr>
      <vt:lpstr>Direct on line starter</vt:lpstr>
      <vt:lpstr>Star-delta Starter</vt:lpstr>
      <vt:lpstr>Star-delta Starter</vt:lpstr>
      <vt:lpstr>Star-delta Starter</vt:lpstr>
      <vt:lpstr>Star-delta Starter</vt:lpstr>
      <vt:lpstr>Motor Control Circuits</vt:lpstr>
      <vt:lpstr>Change Rotate Direction</vt:lpstr>
      <vt:lpstr>Interlock Device</vt:lpstr>
      <vt:lpstr>Forward/Reverse Starter</vt:lpstr>
      <vt:lpstr>PowerPoint 簡報</vt:lpstr>
      <vt:lpstr>IGBT VVVF</vt:lpstr>
      <vt:lpstr>Pantograph to motor</vt:lpstr>
      <vt:lpstr>IGBT component</vt:lpstr>
      <vt:lpstr>PowerPoint 簡報</vt:lpstr>
      <vt:lpstr>Rectifier to inverter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電氣安裝及機械組裝實習</dc:title>
  <dc:subject>電工常用的工具</dc:subject>
  <dc:creator>ksmak</dc:creator>
  <cp:lastModifiedBy>Silas Hung</cp:lastModifiedBy>
  <cp:revision>534</cp:revision>
  <dcterms:created xsi:type="dcterms:W3CDTF">2008-11-03T06:10:31Z</dcterms:created>
  <dcterms:modified xsi:type="dcterms:W3CDTF">2019-10-16T12:25:18Z</dcterms:modified>
</cp:coreProperties>
</file>